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26"/>
  </p:notesMasterIdLst>
  <p:sldIdLst>
    <p:sldId id="406" r:id="rId3"/>
    <p:sldId id="421" r:id="rId4"/>
    <p:sldId id="410" r:id="rId5"/>
    <p:sldId id="423" r:id="rId6"/>
    <p:sldId id="424" r:id="rId7"/>
    <p:sldId id="429" r:id="rId8"/>
    <p:sldId id="430" r:id="rId9"/>
    <p:sldId id="431" r:id="rId10"/>
    <p:sldId id="432" r:id="rId11"/>
    <p:sldId id="433" r:id="rId12"/>
    <p:sldId id="434" r:id="rId13"/>
    <p:sldId id="441" r:id="rId14"/>
    <p:sldId id="435" r:id="rId15"/>
    <p:sldId id="436" r:id="rId16"/>
    <p:sldId id="437" r:id="rId17"/>
    <p:sldId id="439" r:id="rId18"/>
    <p:sldId id="442" r:id="rId19"/>
    <p:sldId id="443" r:id="rId20"/>
    <p:sldId id="444" r:id="rId21"/>
    <p:sldId id="445" r:id="rId22"/>
    <p:sldId id="426" r:id="rId23"/>
    <p:sldId id="427" r:id="rId24"/>
    <p:sldId id="428" r:id="rId25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27"/>
    </p:embeddedFont>
    <p:embeddedFont>
      <p:font typeface="Oswald" panose="00000500000000000000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2: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Basic </a:t>
            </a:r>
            <a:r>
              <a:rPr lang="en-US" b="0" i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Image Representation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6DA0C8-FDCF-448B-99B0-5778ED18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28" y="727206"/>
            <a:ext cx="7961971" cy="433224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47679" y="727206"/>
            <a:ext cx="721429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1 bit – Bitmap (Binary)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317246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B5AE39-7BE1-4F38-B928-1BBBC54E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16" y="773758"/>
            <a:ext cx="7768683" cy="43695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86FBD21-6172-412D-88C7-CAFBF781FBF5}"/>
              </a:ext>
            </a:extLst>
          </p:cNvPr>
          <p:cNvSpPr txBox="1"/>
          <p:nvPr/>
        </p:nvSpPr>
        <p:spPr>
          <a:xfrm>
            <a:off x="747679" y="727206"/>
            <a:ext cx="721429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8 bit - Grayscale</a:t>
            </a:r>
          </a:p>
        </p:txBody>
      </p:sp>
    </p:spTree>
    <p:extLst>
      <p:ext uri="{BB962C8B-B14F-4D97-AF65-F5344CB8AC3E}">
        <p14:creationId xmlns:p14="http://schemas.microsoft.com/office/powerpoint/2010/main" val="255016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AC6656-41AC-428F-835F-181FD562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56" y="431181"/>
            <a:ext cx="7535687" cy="45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3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AC5350-BD9B-471B-9D61-BB308FB4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68" y="712648"/>
            <a:ext cx="7909932" cy="44055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393AF96-D3B5-413A-BD8D-98DD3EE1C6F1}"/>
              </a:ext>
            </a:extLst>
          </p:cNvPr>
          <p:cNvSpPr txBox="1"/>
          <p:nvPr/>
        </p:nvSpPr>
        <p:spPr>
          <a:xfrm>
            <a:off x="747680" y="707110"/>
            <a:ext cx="5452154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24 bit – Full Color – RGB</a:t>
            </a:r>
          </a:p>
          <a:p>
            <a:endParaRPr lang="en-US" sz="18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02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CFEAFF-1C41-450B-B250-115F602F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10" y="719923"/>
            <a:ext cx="7315200" cy="41507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4F52953-4741-4B17-BB6E-71B00BCCA557}"/>
              </a:ext>
            </a:extLst>
          </p:cNvPr>
          <p:cNvSpPr txBox="1"/>
          <p:nvPr/>
        </p:nvSpPr>
        <p:spPr>
          <a:xfrm>
            <a:off x="737632" y="424340"/>
            <a:ext cx="54521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24 bit – RGB Color Slider </a:t>
            </a:r>
          </a:p>
        </p:txBody>
      </p:sp>
    </p:spTree>
    <p:extLst>
      <p:ext uri="{BB962C8B-B14F-4D97-AF65-F5344CB8AC3E}">
        <p14:creationId xmlns:p14="http://schemas.microsoft.com/office/powerpoint/2010/main" val="325395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1B7669-6066-43BE-A17B-26A9FE87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4" y="668477"/>
            <a:ext cx="7935623" cy="447502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C933BF-379F-4D34-86E4-89591B6CC9C1}"/>
              </a:ext>
            </a:extLst>
          </p:cNvPr>
          <p:cNvSpPr txBox="1"/>
          <p:nvPr/>
        </p:nvSpPr>
        <p:spPr>
          <a:xfrm>
            <a:off x="737632" y="424340"/>
            <a:ext cx="54521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 : 24 bit – RGB Color Slider </a:t>
            </a:r>
          </a:p>
        </p:txBody>
      </p:sp>
    </p:spTree>
    <p:extLst>
      <p:ext uri="{BB962C8B-B14F-4D97-AF65-F5344CB8AC3E}">
        <p14:creationId xmlns:p14="http://schemas.microsoft.com/office/powerpoint/2010/main" val="269628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884475-07FA-45BB-A191-D6474404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805737"/>
            <a:ext cx="8430322" cy="38586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0007DC-9D86-4C70-B1D9-6FB15F33422D}"/>
              </a:ext>
            </a:extLst>
          </p:cNvPr>
          <p:cNvSpPr txBox="1"/>
          <p:nvPr/>
        </p:nvSpPr>
        <p:spPr>
          <a:xfrm>
            <a:off x="737632" y="424340"/>
            <a:ext cx="54521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format</a:t>
            </a:r>
          </a:p>
        </p:txBody>
      </p:sp>
    </p:spTree>
    <p:extLst>
      <p:ext uri="{BB962C8B-B14F-4D97-AF65-F5344CB8AC3E}">
        <p14:creationId xmlns:p14="http://schemas.microsoft.com/office/powerpoint/2010/main" val="152676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96686E-31B0-4914-B9F4-38102881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89" y="372932"/>
            <a:ext cx="6589369" cy="461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9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715611-9939-41F0-A7A5-082ADE4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49" y="388758"/>
            <a:ext cx="6614176" cy="44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9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B33271-2F51-48D3-B149-EEA3255D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5" y="439988"/>
            <a:ext cx="6721422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2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1;p12">
            <a:extLst>
              <a:ext uri="{FF2B5EF4-FFF2-40B4-BE49-F238E27FC236}">
                <a16:creationId xmlns:a16="http://schemas.microsoft.com/office/drawing/2014/main" id="{9CB40332-2AF2-401D-BCE5-15A1E111EE5D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777825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/>
              <a:t>Overview of Chapter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CD2314-BBDC-48F3-B87C-A39CA1FC2960}"/>
              </a:ext>
            </a:extLst>
          </p:cNvPr>
          <p:cNvSpPr/>
          <p:nvPr/>
        </p:nvSpPr>
        <p:spPr>
          <a:xfrm>
            <a:off x="1522063" y="884178"/>
            <a:ext cx="7369176" cy="4033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6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formation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Pixels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Color spaces (RGB, Grayscale)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format</a:t>
            </a:r>
          </a:p>
          <a:p>
            <a:pPr marL="339725" lvl="4" algn="just">
              <a:lnSpc>
                <a:spcPct val="115000"/>
              </a:lnSpc>
              <a:buClr>
                <a:schemeClr val="dk1"/>
              </a:buClr>
              <a:buSzPts val="1800"/>
            </a:pPr>
            <a:endParaRPr lang="en-US" sz="16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Loading and displaying images using Python and OpenCV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endParaRPr lang="en-US" sz="20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manipulation </a:t>
            </a:r>
            <a:endParaRPr lang="en-US" sz="16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Resizing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Cropping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Flipping</a:t>
            </a:r>
          </a:p>
          <a:p>
            <a:pPr marL="625475" lvl="4" indent="-285750" algn="just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Rotating</a:t>
            </a:r>
          </a:p>
        </p:txBody>
      </p:sp>
    </p:spTree>
    <p:extLst>
      <p:ext uri="{BB962C8B-B14F-4D97-AF65-F5344CB8AC3E}">
        <p14:creationId xmlns:p14="http://schemas.microsoft.com/office/powerpoint/2010/main" val="204441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129E561-D130-4783-93A3-85B4DFC3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65" y="378903"/>
            <a:ext cx="6416145" cy="460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71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535258" y="771896"/>
            <a:ext cx="5714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From Image Processing to Computer Vision</a:t>
            </a:r>
            <a:endParaRPr lang="fr-FR" sz="20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99CD25-BB89-464E-A407-4049131B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8" y="1353481"/>
            <a:ext cx="8073483" cy="20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6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3" y="406055"/>
            <a:ext cx="3236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Processing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D9A54D-7A92-46F0-AC2D-4DA8BF8D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0" y="713832"/>
            <a:ext cx="7783551" cy="43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44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64931F-55E7-472A-B9A2-0443BC69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52" y="680326"/>
            <a:ext cx="6578353" cy="446317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F314538-87F9-4F7E-AEE1-B16BB7BCCA29}"/>
              </a:ext>
            </a:extLst>
          </p:cNvPr>
          <p:cNvSpPr txBox="1"/>
          <p:nvPr/>
        </p:nvSpPr>
        <p:spPr>
          <a:xfrm>
            <a:off x="777823" y="406055"/>
            <a:ext cx="3236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Processing : The HUBBLE TELESCOPE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27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ABBF7C-C2E4-4659-B27C-8D5A10F62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2" t="14165" r="5389"/>
          <a:stretch/>
        </p:blipFill>
        <p:spPr>
          <a:xfrm>
            <a:off x="2943084" y="-6947"/>
            <a:ext cx="6200916" cy="515044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Formation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763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Digital Camera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DD129F-6E49-48AE-BBB2-D62E17FD9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9"/>
          <a:stretch/>
        </p:blipFill>
        <p:spPr>
          <a:xfrm>
            <a:off x="481384" y="1064978"/>
            <a:ext cx="8047417" cy="33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8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8AFD29-3DB4-44F5-A9A5-2CB4D837B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465929" y="609600"/>
            <a:ext cx="8212142" cy="45339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Sensor Array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694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889A00-29E6-4080-96AF-0B19CE8D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2" y="797195"/>
            <a:ext cx="8177496" cy="42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8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F1D60C-A6AD-4C93-AF1A-4F37D0D4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4" y="1212699"/>
            <a:ext cx="7932234" cy="35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0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777824" y="406055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9C14E6-111B-4456-95E1-9AB44FA9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0" y="683047"/>
            <a:ext cx="8140390" cy="430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7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1;p12">
            <a:extLst>
              <a:ext uri="{FF2B5EF4-FFF2-40B4-BE49-F238E27FC236}">
                <a16:creationId xmlns:a16="http://schemas.microsoft.com/office/drawing/2014/main" id="{4B95FD1B-4F60-476D-9A9E-7EBA97F8C608}"/>
              </a:ext>
            </a:extLst>
          </p:cNvPr>
          <p:cNvSpPr txBox="1">
            <a:spLocks/>
          </p:cNvSpPr>
          <p:nvPr/>
        </p:nvSpPr>
        <p:spPr>
          <a:xfrm>
            <a:off x="58505" y="54909"/>
            <a:ext cx="3955934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15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Understanding digital images </a:t>
            </a:r>
            <a:endParaRPr lang="en-US" sz="14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5F43C5-3885-4D0E-8B43-E25EE27ABC2C}"/>
              </a:ext>
            </a:extLst>
          </p:cNvPr>
          <p:cNvSpPr txBox="1"/>
          <p:nvPr/>
        </p:nvSpPr>
        <p:spPr>
          <a:xfrm>
            <a:off x="1201583" y="417639"/>
            <a:ext cx="1445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55B6A3-0913-475B-AF22-6BA72750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83" y="644967"/>
            <a:ext cx="7932234" cy="44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8125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87e0a0f6-8fa4-4245-870e-51f0a6082b96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Affichage à l'écran (16:9)</PresentationFormat>
  <Paragraphs>55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Oswald</vt:lpstr>
      <vt:lpstr>Microsoft Sans Serif</vt:lpstr>
      <vt:lpstr>Arial</vt:lpstr>
      <vt:lpstr>Meeting and Report Mind Map by Slidesgo</vt:lpstr>
      <vt:lpstr>Chapter 2: Basic Image Representation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167</cp:revision>
  <cp:lastPrinted>2022-02-23T14:55:08Z</cp:lastPrinted>
  <dcterms:modified xsi:type="dcterms:W3CDTF">2024-10-17T06:49:20Z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87e0a0f6-8fa4-4245-870e-51f0a6082b96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